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2"/>
    <p:restoredTop sz="86136"/>
  </p:normalViewPr>
  <p:slideViewPr>
    <p:cSldViewPr snapToGrid="0" snapToObjects="1">
      <p:cViewPr varScale="1">
        <p:scale>
          <a:sx n="70" d="100"/>
          <a:sy n="70" d="100"/>
        </p:scale>
        <p:origin x="20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43D9A-80E0-404B-8BC9-E2FFBE5668B6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DD6B-279B-E94A-9C7F-9F19FED6D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Strange results on ITS plots, could be multiple timescales, most likely due to non chronologically ordered input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D6B-279B-E94A-9C7F-9F19FED6D0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5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D6B-279B-E94A-9C7F-9F19FED6D0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32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cluster </a:t>
            </a:r>
            <a:r>
              <a:rPr lang="en-US" dirty="0" err="1"/>
              <a:t>dist</a:t>
            </a:r>
            <a:r>
              <a:rPr lang="en-US" dirty="0"/>
              <a:t> with the cut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D6B-279B-E94A-9C7F-9F19FED6D0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93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results change when using 10x less data on the bottom and 10x less below that? It should cause the </a:t>
            </a:r>
            <a:r>
              <a:rPr lang="en-US" dirty="0" err="1"/>
              <a:t>lagtimes</a:t>
            </a:r>
            <a:r>
              <a:rPr lang="en-US" dirty="0"/>
              <a:t> are by the frames</a:t>
            </a:r>
          </a:p>
          <a:p>
            <a:r>
              <a:rPr lang="en-US" dirty="0"/>
              <a:t>Indeed it does. Essentially these made the </a:t>
            </a:r>
            <a:r>
              <a:rPr lang="en-US" dirty="0" err="1"/>
              <a:t>lagtimes</a:t>
            </a:r>
            <a:r>
              <a:rPr lang="en-US" dirty="0"/>
              <a:t> scale 10x, so instead of 20ns max in top, 200ns, and 2000ns (hence why it makes no sense since it is over the length of the trajectory).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D6B-279B-E94A-9C7F-9F19FED6D0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is with oa1 oa2 and </a:t>
            </a:r>
            <a:r>
              <a:rPr lang="en-US" dirty="0" err="1"/>
              <a:t>tt</a:t>
            </a:r>
            <a:endParaRPr lang="en-US" dirty="0"/>
          </a:p>
          <a:p>
            <a:r>
              <a:rPr lang="en-US" dirty="0"/>
              <a:t>Bottom is also with chi1 M1/M2 and c2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D6B-279B-E94A-9C7F-9F19FED6D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5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93% D1 from </a:t>
            </a:r>
            <a:r>
              <a:rPr lang="en-US" dirty="0" err="1"/>
              <a:t>Byeon</a:t>
            </a:r>
            <a:r>
              <a:rPr lang="en-US" dirty="0"/>
              <a:t> 2012 JACS paper</a:t>
            </a:r>
          </a:p>
          <a:p>
            <a:r>
              <a:rPr lang="en-US" dirty="0"/>
              <a:t>But this is variable, I think 10-15% is close to what I’ve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D6B-279B-E94A-9C7F-9F19FED6D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2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93% D1 from </a:t>
            </a:r>
            <a:r>
              <a:rPr lang="en-US" dirty="0" err="1"/>
              <a:t>Byeon</a:t>
            </a:r>
            <a:r>
              <a:rPr lang="en-US" dirty="0"/>
              <a:t> 2012 JACS paper</a:t>
            </a:r>
          </a:p>
          <a:p>
            <a:r>
              <a:rPr lang="en-US" dirty="0"/>
              <a:t>But this is variable, I think 10-15% is close to what I’ve seen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1DD6B-279B-E94A-9C7F-9F19FED6D0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6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BE9D-8146-4A4F-9D3E-917A22753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6BDAE-788B-8E40-8D47-9A07D9409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B5A3-958B-0147-8935-9FED4EEA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E9120-9425-4F47-84BA-1E2F42C7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B87BC-895D-414E-8A4D-7BD8C569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8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3976-4A60-0640-853D-49D7695E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484EC-7D62-6744-92FF-EA0395D79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5B072-D16B-B045-A368-18F19A26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EF892-1950-AF4B-A353-0F8923B3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F180A-CB22-9543-AAB1-BEC58F50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7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B020D3-4D4B-E84A-A36C-3388372B0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598A0-C8D0-0D4B-A2FE-AA0130642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E6BAB-538A-0E43-A122-8582C018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AB167-F7E9-3D4D-9EE4-91CDF40FD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F2C39-BE68-DD48-BD8F-53C516EB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2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7F8B-184D-7A4C-9335-0963B1A3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C1DFB-95AA-5843-8DAE-CB1F9E83B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D991E-118B-4B40-BEA6-7298E55E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3D4F9-79D2-E94E-866E-2D1D5D9E7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82285-667D-CB40-9919-10F63987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9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34679-6DCF-9B46-8038-E7A5D502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C5C0-B426-9C4E-8ADA-2FED44B1E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4FE91-DEB1-0B4A-B02F-0BD18EB2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1D761-E250-104D-9C12-752859B7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3389C-67F7-6840-8786-FD7405ED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00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5539-A890-E249-B61A-527A9FDC0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1EBCD-6CFC-5A41-B869-A00BACD26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18AC0-908A-2A4A-8883-91F9040D7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162A3-121F-EF4C-A9D6-A7C56430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1F54A-D3CF-8640-91C1-EBA75494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2CF3-C35D-3B47-92F7-BACE9F8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91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38E7-C020-6243-BDF7-2A2F3A08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06D42-8438-814A-8C9D-81278C72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1AB792-0579-C74A-B1B3-06D3D7E38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F012D-1EC9-7F4F-ABDA-A69A317CF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D365F-70F5-1644-B217-A28BA4D57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6CC6D-776B-8943-B2FD-3F9AF246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0634F-1C4F-7842-B8B1-77574664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E6E81-E99C-D949-A15B-2494CD75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1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630D-1385-4445-8146-DE84B686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AE873-65DA-3A45-A04D-6235511A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802EE-C493-2F44-8C9B-338AD1AE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76FD6-5150-6E4B-BC7C-AEF2C17A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9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EB86B-4666-5947-A8A5-F7D57E7CB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C5585-5C1C-1D41-95B1-1D185B71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84B4D-1961-DF47-B8F2-287A8BCC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7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9CB2-4922-1340-878A-B6B036E2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4A091-DB75-F449-B2DD-8E24FFEC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97B34-CD02-C241-B40F-B2066C44F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B4B7F-F0F0-DB41-8408-D8C7E584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766AE-FC27-7144-8F8E-F526F996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DAF8B-3410-DE47-A823-E742F10D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4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1693-60D5-644A-B377-AF46578D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31E6D-C0CC-514E-B7B1-C6C90EA78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92F88-5597-D044-AC2F-01A8E2A3A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7455F-C38A-D044-A57D-5080B906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34600-8099-8840-BBAF-7229D151B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8E0E5-27A4-5845-BD3C-E0B98B82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0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8E6A27-FD37-7146-94CD-E60E850B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BE319-D8CE-BA4F-8163-7581E3649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1D3FB-08FA-F547-819A-BCE3EC975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45741-4829-4F4F-AAA7-ED7838581737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C067B-68B1-3D40-B9A5-444F86315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E938-EED1-734A-B297-DBB4A6AE7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59A32-00A9-1E41-87C5-A3F85584A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2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9438-C320-0F49-8A9E-B56189838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D1D2 Stability Run MSM</a:t>
            </a:r>
          </a:p>
        </p:txBody>
      </p:sp>
    </p:spTree>
    <p:extLst>
      <p:ext uri="{BB962C8B-B14F-4D97-AF65-F5344CB8AC3E}">
        <p14:creationId xmlns:p14="http://schemas.microsoft.com/office/powerpoint/2010/main" val="2972250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B08345-6810-F04C-90CE-3290B9B4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69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058B7A-048D-6A4E-9B2A-B738E7F9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12" y="4224827"/>
            <a:ext cx="3409696" cy="2633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7E270F-DF67-3241-9AA2-603A88EBD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45" y="4269400"/>
            <a:ext cx="3541989" cy="258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A59E4B-A1A4-444D-BB8D-29B6D45E8B78}"/>
              </a:ext>
            </a:extLst>
          </p:cNvPr>
          <p:cNvSpPr txBox="1"/>
          <p:nvPr/>
        </p:nvSpPr>
        <p:spPr>
          <a:xfrm>
            <a:off x="114300" y="1179677"/>
            <a:ext cx="464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</a:t>
            </a:r>
            <a:r>
              <a:rPr lang="en-US" dirty="0" err="1"/>
              <a:t>kT</a:t>
            </a:r>
            <a:r>
              <a:rPr lang="en-US" dirty="0"/>
              <a:t> = 1.44 (originally 1.25 (before reweighting))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A445-067C-B942-B676-312059068D74}"/>
              </a:ext>
            </a:extLst>
          </p:cNvPr>
          <p:cNvSpPr txBox="1"/>
          <p:nvPr/>
        </p:nvSpPr>
        <p:spPr>
          <a:xfrm>
            <a:off x="325893" y="489858"/>
            <a:ext cx="5838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300ns cut of 1us and </a:t>
            </a:r>
            <a:r>
              <a:rPr lang="en-US" dirty="0" err="1"/>
              <a:t>full_ts_feats</a:t>
            </a:r>
            <a:r>
              <a:rPr lang="en-US" dirty="0"/>
              <a:t> (no dim red)</a:t>
            </a:r>
          </a:p>
          <a:p>
            <a:r>
              <a:rPr lang="en-US" dirty="0"/>
              <a:t>Using </a:t>
            </a:r>
            <a:r>
              <a:rPr lang="en-US" dirty="0" err="1"/>
              <a:t>lagtime</a:t>
            </a:r>
            <a:r>
              <a:rPr lang="en-US" dirty="0"/>
              <a:t> of 5000 units (10ps timestep) and 450 clusters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8297D-AAA1-BA44-A27D-DCB0B8A8ABBB}"/>
              </a:ext>
            </a:extLst>
          </p:cNvPr>
          <p:cNvSpPr txBox="1"/>
          <p:nvPr/>
        </p:nvSpPr>
        <p:spPr>
          <a:xfrm>
            <a:off x="114300" y="6113109"/>
            <a:ext cx="5503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with 0.15 D2 population or probability = 1.9/</a:t>
            </a:r>
            <a:r>
              <a:rPr lang="en-US" dirty="0" err="1"/>
              <a:t>kT</a:t>
            </a:r>
            <a:endParaRPr lang="en-US" dirty="0"/>
          </a:p>
          <a:p>
            <a:r>
              <a:rPr lang="en-US" dirty="0"/>
              <a:t>From –ln(P(D2)) = Energy/</a:t>
            </a:r>
            <a:r>
              <a:rPr lang="en-US" dirty="0" err="1"/>
              <a:t>kT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17615-2232-B74F-93CB-B90F113F5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556" y="5794500"/>
            <a:ext cx="4198257" cy="1006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75259-73BC-4147-8E79-8F08B645FDFD}"/>
              </a:ext>
            </a:extLst>
          </p:cNvPr>
          <p:cNvSpPr txBox="1"/>
          <p:nvPr/>
        </p:nvSpPr>
        <p:spPr>
          <a:xfrm>
            <a:off x="1422058" y="1931192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reweighting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754B6-5B4F-F746-903A-1B00752444B4}"/>
              </a:ext>
            </a:extLst>
          </p:cNvPr>
          <p:cNvSpPr txBox="1"/>
          <p:nvPr/>
        </p:nvSpPr>
        <p:spPr>
          <a:xfrm>
            <a:off x="6988629" y="982245"/>
            <a:ext cx="3131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energy from original:</a:t>
            </a:r>
          </a:p>
          <a:p>
            <a:r>
              <a:rPr lang="en-US" dirty="0"/>
              <a:t>Reweighted – original energies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193774-67EF-8146-B33A-EACCDA434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43" y="2236516"/>
            <a:ext cx="4825892" cy="3712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26281-AEDD-434A-8F49-0707DED74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531" y="1628576"/>
            <a:ext cx="5352186" cy="38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6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8B1608-7592-0F45-B7C2-450BAFCAD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532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3ABE5F-B56A-B843-852C-067F87615410}"/>
              </a:ext>
            </a:extLst>
          </p:cNvPr>
          <p:cNvSpPr txBox="1"/>
          <p:nvPr/>
        </p:nvSpPr>
        <p:spPr>
          <a:xfrm>
            <a:off x="8686800" y="5084064"/>
            <a:ext cx="134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rates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2D977-A147-264D-B4B3-A8E05537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320" y="273812"/>
            <a:ext cx="4882620" cy="37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9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A45A-10C8-5041-9CDC-D305709F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scaling, similar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B88C-B996-DE48-A54D-31620BFB6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9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50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DBD8-DD1C-3F40-BFF4-F439466B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run before organizing input data chronologically, no </a:t>
            </a:r>
            <a:r>
              <a:rPr lang="en-US" dirty="0" err="1"/>
              <a:t>tICA</a:t>
            </a:r>
            <a:r>
              <a:rPr lang="en-US" dirty="0"/>
              <a:t> before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F13F8-EBA3-3549-885B-5FDB8B62A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5283"/>
            <a:ext cx="12192000" cy="418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2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DBD8-DD1C-3F40-BFF4-F439466B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 with re-org, also here using 10x less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38B9E-427A-C34C-8759-D3532503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6188"/>
            <a:ext cx="12192000" cy="41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64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DBD8-DD1C-3F40-BFF4-F439466B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with full dataset but using more lag times and with the first 300ns of </a:t>
            </a:r>
            <a:r>
              <a:rPr lang="en-US" dirty="0" err="1"/>
              <a:t>bstate</a:t>
            </a:r>
            <a:r>
              <a:rPr lang="en-US" dirty="0"/>
              <a:t> relaxation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64CCE-0C35-C94D-B5B9-0B2D704D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6096"/>
            <a:ext cx="12192000" cy="41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6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D4314C-40F7-884D-A5E1-B9323A4E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96"/>
          <a:stretch/>
        </p:blipFill>
        <p:spPr>
          <a:xfrm>
            <a:off x="81098" y="2478800"/>
            <a:ext cx="12029804" cy="194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75CD3-37D3-3742-AED3-528CD6E47D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905"/>
          <a:stretch/>
        </p:blipFill>
        <p:spPr>
          <a:xfrm>
            <a:off x="0" y="4454557"/>
            <a:ext cx="12192000" cy="2061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20AC55-7148-EC49-B164-FBCB7FF6AD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475"/>
          <a:stretch/>
        </p:blipFill>
        <p:spPr>
          <a:xfrm>
            <a:off x="0" y="384916"/>
            <a:ext cx="12192000" cy="20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81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87050D-B0F7-7345-A1A9-6B1853016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" t="6705" r="-1473" b="47437"/>
          <a:stretch/>
        </p:blipFill>
        <p:spPr>
          <a:xfrm>
            <a:off x="130628" y="424543"/>
            <a:ext cx="12192000" cy="1988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0B908-81A2-0246-848E-305304BEA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63604"/>
            <a:ext cx="12192000" cy="41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33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DA4FB9-3242-864B-9452-F9ED083E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" y="2276600"/>
            <a:ext cx="4590430" cy="3517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A59E4B-A1A4-444D-BB8D-29B6D45E8B78}"/>
              </a:ext>
            </a:extLst>
          </p:cNvPr>
          <p:cNvSpPr txBox="1"/>
          <p:nvPr/>
        </p:nvSpPr>
        <p:spPr>
          <a:xfrm>
            <a:off x="114300" y="1179677"/>
            <a:ext cx="464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</a:t>
            </a:r>
            <a:r>
              <a:rPr lang="en-US" dirty="0" err="1"/>
              <a:t>kT</a:t>
            </a:r>
            <a:r>
              <a:rPr lang="en-US" dirty="0"/>
              <a:t> = 1.31 (originally 1.25 (before reweighting))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A445-067C-B942-B676-312059068D74}"/>
              </a:ext>
            </a:extLst>
          </p:cNvPr>
          <p:cNvSpPr txBox="1"/>
          <p:nvPr/>
        </p:nvSpPr>
        <p:spPr>
          <a:xfrm>
            <a:off x="325893" y="489858"/>
            <a:ext cx="5838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300ns cut of 1us and </a:t>
            </a:r>
            <a:r>
              <a:rPr lang="en-US" dirty="0" err="1"/>
              <a:t>full_ts_feats</a:t>
            </a:r>
            <a:r>
              <a:rPr lang="en-US" dirty="0"/>
              <a:t> (no dim red)</a:t>
            </a:r>
          </a:p>
          <a:p>
            <a:r>
              <a:rPr lang="en-US" dirty="0"/>
              <a:t>Using </a:t>
            </a:r>
            <a:r>
              <a:rPr lang="en-US" dirty="0" err="1"/>
              <a:t>lagtime</a:t>
            </a:r>
            <a:r>
              <a:rPr lang="en-US" dirty="0"/>
              <a:t> of 5000 units (10ps timestep) and 450 clusters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8297D-AAA1-BA44-A27D-DCB0B8A8ABBB}"/>
              </a:ext>
            </a:extLst>
          </p:cNvPr>
          <p:cNvSpPr txBox="1"/>
          <p:nvPr/>
        </p:nvSpPr>
        <p:spPr>
          <a:xfrm>
            <a:off x="114300" y="6113109"/>
            <a:ext cx="5503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with 0.15 D2 population or probability = 1.9/</a:t>
            </a:r>
            <a:r>
              <a:rPr lang="en-US" dirty="0" err="1"/>
              <a:t>kT</a:t>
            </a:r>
            <a:endParaRPr lang="en-US" dirty="0"/>
          </a:p>
          <a:p>
            <a:r>
              <a:rPr lang="en-US" dirty="0"/>
              <a:t>From –ln(P(D2)) = Energy/</a:t>
            </a:r>
            <a:r>
              <a:rPr lang="en-US" dirty="0" err="1"/>
              <a:t>kT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17615-2232-B74F-93CB-B90F113F5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56" y="5794500"/>
            <a:ext cx="4198257" cy="1006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875259-73BC-4147-8E79-8F08B645FDFD}"/>
              </a:ext>
            </a:extLst>
          </p:cNvPr>
          <p:cNvSpPr txBox="1"/>
          <p:nvPr/>
        </p:nvSpPr>
        <p:spPr>
          <a:xfrm>
            <a:off x="1422058" y="1931192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reweighting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F754B6-5B4F-F746-903A-1B00752444B4}"/>
              </a:ext>
            </a:extLst>
          </p:cNvPr>
          <p:cNvSpPr txBox="1"/>
          <p:nvPr/>
        </p:nvSpPr>
        <p:spPr>
          <a:xfrm>
            <a:off x="6988629" y="982245"/>
            <a:ext cx="3131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energy from original:</a:t>
            </a:r>
          </a:p>
          <a:p>
            <a:r>
              <a:rPr lang="en-US" dirty="0"/>
              <a:t>Reweighted – original energies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B13376-A752-D14A-B4DB-9F02EA377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44134"/>
            <a:ext cx="5306786" cy="3811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7449B8-2ED0-C247-B8FF-48EC6E71D936}"/>
              </a:ext>
            </a:extLst>
          </p:cNvPr>
          <p:cNvSpPr txBox="1"/>
          <p:nvPr/>
        </p:nvSpPr>
        <p:spPr>
          <a:xfrm rot="16200000">
            <a:off x="10995551" y="375291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∆</a:t>
            </a:r>
          </a:p>
        </p:txBody>
      </p:sp>
    </p:spTree>
    <p:extLst>
      <p:ext uri="{BB962C8B-B14F-4D97-AF65-F5344CB8AC3E}">
        <p14:creationId xmlns:p14="http://schemas.microsoft.com/office/powerpoint/2010/main" val="100257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E946C6-CBDC-8647-BDE8-01172B5B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9BFF90-B5C4-554C-80BE-D528284E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200478"/>
            <a:ext cx="4467553" cy="348977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387156-8C5C-294A-9BBF-0387127F1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175766"/>
              </p:ext>
            </p:extLst>
          </p:nvPr>
        </p:nvGraphicFramePr>
        <p:xfrm>
          <a:off x="6858000" y="3853542"/>
          <a:ext cx="5121728" cy="2461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3386">
                  <a:extLst>
                    <a:ext uri="{9D8B030D-6E8A-4147-A177-3AD203B41FA5}">
                      <a16:colId xmlns:a16="http://schemas.microsoft.com/office/drawing/2014/main" val="710276988"/>
                    </a:ext>
                  </a:extLst>
                </a:gridCol>
                <a:gridCol w="1469571">
                  <a:extLst>
                    <a:ext uri="{9D8B030D-6E8A-4147-A177-3AD203B41FA5}">
                      <a16:colId xmlns:a16="http://schemas.microsoft.com/office/drawing/2014/main" val="1150891767"/>
                    </a:ext>
                  </a:extLst>
                </a:gridCol>
                <a:gridCol w="1408339">
                  <a:extLst>
                    <a:ext uri="{9D8B030D-6E8A-4147-A177-3AD203B41FA5}">
                      <a16:colId xmlns:a16="http://schemas.microsoft.com/office/drawing/2014/main" val="740778438"/>
                    </a:ext>
                  </a:extLst>
                </a:gridCol>
                <a:gridCol w="1280432">
                  <a:extLst>
                    <a:ext uri="{9D8B030D-6E8A-4147-A177-3AD203B41FA5}">
                      <a16:colId xmlns:a16="http://schemas.microsoft.com/office/drawing/2014/main" val="452960073"/>
                    </a:ext>
                  </a:extLst>
                </a:gridCol>
              </a:tblGrid>
              <a:tr h="5194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 CTD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 NMR vs MSM Rates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39260"/>
                  </a:ext>
                </a:extLst>
              </a:tr>
              <a:tr h="485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8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  <a:r>
                        <a:rPr lang="en-US" sz="1800" u="none" strike="noStrike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</a:t>
                      </a:r>
                      <a:r>
                        <a:rPr lang="en-US" sz="1800" u="none" strike="noStrike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r>
                        <a:rPr lang="en-US" sz="1800" u="none" strike="noStrike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8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en-US" sz="1800" u="none" strike="noStrike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</a:t>
                      </a:r>
                      <a:r>
                        <a:rPr lang="en-US" sz="1800" u="none" strike="noStrike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</a:t>
                      </a:r>
                      <a:r>
                        <a:rPr lang="en-US" sz="1800" u="none" strike="noStrike" baseline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800" u="none" strike="noStrike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</a:t>
                      </a:r>
                      <a:endParaRPr lang="en-US" sz="18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5751762"/>
                  </a:ext>
                </a:extLst>
              </a:tr>
              <a:tr h="485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59.54 ± 3.3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134.42 ± 8.3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 ± 0.04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9888009"/>
                  </a:ext>
                </a:extLst>
              </a:tr>
              <a:tr h="485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24.58 ± 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178.67 ± 8.8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 ± 0.01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7362326"/>
                  </a:ext>
                </a:extLst>
              </a:tr>
              <a:tr h="485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/>
                        <a:t>0.0157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/>
                        <a:t>0.0539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/>
                        <a:t>0.292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8341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63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445D-95B6-EC45-8F3F-EDF66A3C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standard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57AC0-1468-E349-A60A-4097943B6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3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48028</TotalTime>
  <Words>409</Words>
  <Application>Microsoft Macintosh PowerPoint</Application>
  <PresentationFormat>Widescreen</PresentationFormat>
  <Paragraphs>58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D1D2 Stability Run MSM</vt:lpstr>
      <vt:lpstr>Initial run before organizing input data chronologically, no tICA before clustering</vt:lpstr>
      <vt:lpstr>Much better with re-org, also here using 10x less data</vt:lpstr>
      <vt:lpstr>Now with full dataset but using more lag times and with the first 300ns of bstate relaxation cut</vt:lpstr>
      <vt:lpstr>PowerPoint Presentation</vt:lpstr>
      <vt:lpstr>PowerPoint Presentation</vt:lpstr>
      <vt:lpstr>PowerPoint Presentation</vt:lpstr>
      <vt:lpstr>PowerPoint Presentation</vt:lpstr>
      <vt:lpstr>After standard scaling</vt:lpstr>
      <vt:lpstr>PowerPoint Presentation</vt:lpstr>
      <vt:lpstr>PowerPoint Presentation</vt:lpstr>
      <vt:lpstr>PowerPoint Presentation</vt:lpstr>
      <vt:lpstr>Min-max scaling, similar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D1D2 Stability Run MSM</dc:title>
  <dc:creator>Yang, Darian T</dc:creator>
  <cp:lastModifiedBy>Yang, Darian T</cp:lastModifiedBy>
  <cp:revision>30</cp:revision>
  <dcterms:created xsi:type="dcterms:W3CDTF">2024-03-23T03:02:14Z</dcterms:created>
  <dcterms:modified xsi:type="dcterms:W3CDTF">2024-05-01T16:28:22Z</dcterms:modified>
</cp:coreProperties>
</file>